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67" r:id="rId2"/>
    <p:sldId id="268" r:id="rId3"/>
    <p:sldId id="269" r:id="rId4"/>
    <p:sldId id="270" r:id="rId5"/>
    <p:sldId id="271" r:id="rId6"/>
    <p:sldId id="272" r:id="rId7"/>
    <p:sldId id="273" r:id="rId8"/>
    <p:sldId id="274" r:id="rId9"/>
    <p:sldId id="275" r:id="rId10"/>
    <p:sldId id="276" r:id="rId11"/>
    <p:sldId id="277"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Montserrat" panose="00000500000000000000" pitchFamily="2" charset="0"/>
      <p:regular r:id="rId20"/>
      <p:bold r:id="rId21"/>
    </p:embeddedFont>
    <p:embeddedFont>
      <p:font typeface="Raleway" pitchFamily="2" charset="0"/>
      <p:regular r:id="rId22"/>
      <p:bold r:id="rId23"/>
      <p:italic r:id="rId24"/>
      <p:boldItalic r:id="rId25"/>
    </p:embeddedFont>
    <p:embeddedFont>
      <p:font typeface="Raleway Black" pitchFamily="2" charset="0"/>
      <p:bold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50F32EDC-69DF-4726-92F8-E20F314FF56C}">
          <p14:sldIdLst>
            <p14:sldId id="267"/>
          </p14:sldIdLst>
        </p14:section>
        <p14:section name="deskripsi" id="{605739DD-FE0E-41E5-B216-ECC6FA50D730}">
          <p14:sldIdLst>
            <p14:sldId id="268"/>
            <p14:sldId id="269"/>
          </p14:sldIdLst>
        </p14:section>
        <p14:section name="alur" id="{B2936DCD-C22E-4507-A121-9476A5801F32}">
          <p14:sldIdLst>
            <p14:sldId id="270"/>
            <p14:sldId id="271"/>
          </p14:sldIdLst>
        </p14:section>
        <p14:section name="DG" id="{9466050C-9629-4DD4-87C1-32B387788E10}">
          <p14:sldIdLst>
            <p14:sldId id="272"/>
            <p14:sldId id="273"/>
          </p14:sldIdLst>
        </p14:section>
        <p14:section name="RA" id="{3E3C3066-8682-471F-B07C-6F121F390D09}">
          <p14:sldIdLst>
            <p14:sldId id="274"/>
            <p14:sldId id="275"/>
          </p14:sldIdLst>
        </p14:section>
        <p14:section name="SS" id="{0B7E1982-D8CC-411C-AA58-9489B75AACD5}">
          <p14:sldIdLst>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4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0CDA7-A87A-4763-BCD0-5C0FCDF77DDF}" type="datetimeFigureOut">
              <a:rPr lang="en-ID" smtClean="0"/>
              <a:t>08/01/2023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2791E-856B-487C-B4CA-9271FB0FABA9}" type="slidenum">
              <a:rPr lang="en-ID" smtClean="0"/>
              <a:t>‹#›</a:t>
            </a:fld>
            <a:endParaRPr lang="en-ID"/>
          </a:p>
        </p:txBody>
      </p:sp>
    </p:spTree>
    <p:extLst>
      <p:ext uri="{BB962C8B-B14F-4D97-AF65-F5344CB8AC3E}">
        <p14:creationId xmlns:p14="http://schemas.microsoft.com/office/powerpoint/2010/main" val="2718174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5</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7</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37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B9AB-8313-45D8-9B56-865B0FDC69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DAEC00DD-DE6C-4A17-B1EF-9C47EA2335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E7799DF-0EA3-42BE-9F2F-2A0148AF5D61}"/>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C5526F9D-FC58-46A9-AF8A-0C45035A63E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C66F845-91B4-401F-9DF1-E7B9A2DB00ED}"/>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27229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C0E9-7EE7-4DF0-85B7-23508157C86A}"/>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4BF201EC-C8DA-4ED2-A9D4-9DAF5A1C5E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B531D5F-0735-4245-8DD8-7CAB29CE15F7}"/>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5EE47A38-6E57-4623-8275-B49B2C813CA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5DA797E-4D7C-464F-B4B6-CDDA14300A2E}"/>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187941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D221E9-56B4-44F3-92B8-0A94AB323C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FEBB4745-C42C-45F7-A009-6D1914DF2E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DAF9332-076B-47BD-AAAD-701E1D10B890}"/>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5A4DCAD9-2E7D-4635-904E-0A8761CEE6C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236AB7A-02D3-42DC-9C31-05935E1BC2E7}"/>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553880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97655-ABED-4AF5-AC05-0AF888FAF2BD}"/>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6C72B87-FA03-41DB-9E06-8CA36D0E72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71D67A8-5C0D-4009-A728-FA46A4FF1C2F}"/>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AB8979E5-AAEB-4FDA-9271-08B213F443F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35ED936-30B2-4F10-B6E1-2644046A4961}"/>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123651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409C-A865-451B-A77A-81B048A0BB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F2345C12-A566-4AE6-A012-20166B95B4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A366E2-5637-4569-9395-F729A15C0945}"/>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733AED6B-E296-422E-BCE8-AE651242168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1859D69-460C-4513-80D4-BE26AB8C904B}"/>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1106241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702A-B4F3-4877-8711-D8C43E1345B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2D399A7-CF5D-4397-95AE-E8E619D838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6F0B070F-6268-423D-915F-834C7C8EEF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3301B683-868A-42C8-9CCA-853B5DD4F188}"/>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6" name="Footer Placeholder 5">
            <a:extLst>
              <a:ext uri="{FF2B5EF4-FFF2-40B4-BE49-F238E27FC236}">
                <a16:creationId xmlns:a16="http://schemas.microsoft.com/office/drawing/2014/main" id="{18FDAA60-634D-4556-9E80-3842B6C4E1D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FDCB72B-FC9F-4EEF-8738-9A39A3BADDD1}"/>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3776011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0234-0521-4C01-9504-611605A11CDA}"/>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E221596-05F6-42EF-976E-EB62DDF51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4B39D8-3531-4CA9-BAE5-C65BBBEBFA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103624A8-6929-4E4A-81F0-AD23B8AD2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9933BA-D215-4F9D-98FF-D57B806F47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39507F5C-DAAD-480C-B8A7-20A139D5867A}"/>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8" name="Footer Placeholder 7">
            <a:extLst>
              <a:ext uri="{FF2B5EF4-FFF2-40B4-BE49-F238E27FC236}">
                <a16:creationId xmlns:a16="http://schemas.microsoft.com/office/drawing/2014/main" id="{C9456D9A-7852-47B6-8F09-7FB519122D60}"/>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F8BAD6FE-6213-4084-862A-48DD85A7B879}"/>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955412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FD55-4CC6-466C-BCB3-0FEDD8B21AEB}"/>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FAE1DA9D-068E-4FCD-A2A2-38AD5D80AA77}"/>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4" name="Footer Placeholder 3">
            <a:extLst>
              <a:ext uri="{FF2B5EF4-FFF2-40B4-BE49-F238E27FC236}">
                <a16:creationId xmlns:a16="http://schemas.microsoft.com/office/drawing/2014/main" id="{78BDEBAA-726B-4FDD-9333-817823B01AFE}"/>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AB8AB727-68A1-4925-B8DA-1A0A9EF5E570}"/>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755514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2E4909-101C-43AB-8EF7-A41F4274A55E}"/>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3" name="Footer Placeholder 2">
            <a:extLst>
              <a:ext uri="{FF2B5EF4-FFF2-40B4-BE49-F238E27FC236}">
                <a16:creationId xmlns:a16="http://schemas.microsoft.com/office/drawing/2014/main" id="{511AB442-BA84-49DC-BB98-82192A64F81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B11E701B-4E5E-4F6F-BE84-B4277A6B5C79}"/>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36478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633C-DBA4-4177-916B-DDEFA4E59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A943ADFF-E74A-4225-AEBF-7C709A4CD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A380EE76-61F1-4FD6-9373-68C9264A9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9998E-730F-4494-9A6E-572179322427}"/>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6" name="Footer Placeholder 5">
            <a:extLst>
              <a:ext uri="{FF2B5EF4-FFF2-40B4-BE49-F238E27FC236}">
                <a16:creationId xmlns:a16="http://schemas.microsoft.com/office/drawing/2014/main" id="{22517D57-4BC4-4AC7-B6E7-B61DBFEBD26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BC58B71-817A-469E-8794-81C5B8CD757C}"/>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1017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B14FE-9F19-45ED-A55B-66C1FFD3F9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05FBC70E-87BB-4AC6-B825-98AC772DC1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D"/>
          </a:p>
        </p:txBody>
      </p:sp>
      <p:sp>
        <p:nvSpPr>
          <p:cNvPr id="4" name="Text Placeholder 3">
            <a:extLst>
              <a:ext uri="{FF2B5EF4-FFF2-40B4-BE49-F238E27FC236}">
                <a16:creationId xmlns:a16="http://schemas.microsoft.com/office/drawing/2014/main" id="{D574B20B-E599-4C3A-81AD-41BF5701D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6E891-CBAD-4710-8C1D-97691EFA9A50}"/>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6" name="Footer Placeholder 5">
            <a:extLst>
              <a:ext uri="{FF2B5EF4-FFF2-40B4-BE49-F238E27FC236}">
                <a16:creationId xmlns:a16="http://schemas.microsoft.com/office/drawing/2014/main" id="{3B97BED1-72FE-4D6D-AF83-2B57DCFB6BB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94228160-1D34-42B9-BE85-C8783CE6CEA8}"/>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211939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4AAA10-C098-4E95-9F5D-2D252A6AD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F2EFAD5-CE6C-4413-A4DA-1434D6545C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53BC394-27DE-4429-B0EF-5CDC5A293D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220E3ED7-CE94-44C4-9BD5-CF536F3453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353C83C1-6B89-4A1B-9A87-4CF2B7F6A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1F17A2-D167-44B1-AE14-010F3AE21338}" type="slidenum">
              <a:rPr lang="en-ID" smtClean="0"/>
              <a:t>‹#›</a:t>
            </a:fld>
            <a:endParaRPr lang="en-ID"/>
          </a:p>
        </p:txBody>
      </p:sp>
    </p:spTree>
    <p:extLst>
      <p:ext uri="{BB962C8B-B14F-4D97-AF65-F5344CB8AC3E}">
        <p14:creationId xmlns:p14="http://schemas.microsoft.com/office/powerpoint/2010/main" val="2814570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6.xml"/><Relationship Id="rId1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slide" Target="slide2.xml"/><Relationship Id="rId12" Type="http://schemas.openxmlformats.org/officeDocument/2006/relationships/image" Target="../media/image4.png"/><Relationship Id="rId1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slide" Target="slide8.xml"/><Relationship Id="rId20"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3.png"/><Relationship Id="rId5" Type="http://schemas.openxmlformats.org/officeDocument/2006/relationships/hyperlink" Target="https://github.com/silminnn/management_parkir.git" TargetMode="External"/><Relationship Id="rId15" Type="http://schemas.openxmlformats.org/officeDocument/2006/relationships/image" Target="../media/image5.png"/><Relationship Id="rId10" Type="http://schemas.openxmlformats.org/officeDocument/2006/relationships/slide" Target="slide4.xml"/><Relationship Id="rId19" Type="http://schemas.openxmlformats.org/officeDocument/2006/relationships/slide" Target="slide10.xml"/><Relationship Id="rId4" Type="http://schemas.microsoft.com/office/2007/relationships/hdphoto" Target="../media/hdphoto1.wdp"/><Relationship Id="rId9" Type="http://schemas.openxmlformats.org/officeDocument/2006/relationships/image" Target="../media/image3.png"/><Relationship Id="rId1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2.svg"/><Relationship Id="rId12"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3.jpeg"/><Relationship Id="rId5" Type="http://schemas.openxmlformats.org/officeDocument/2006/relationships/image" Target="../media/image29.jpeg"/><Relationship Id="rId10" Type="http://schemas.openxmlformats.org/officeDocument/2006/relationships/image" Target="../media/image32.jpeg"/><Relationship Id="rId4" Type="http://schemas.microsoft.com/office/2007/relationships/hdphoto" Target="../media/hdphoto5.wdp"/><Relationship Id="rId9"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7.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4.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19.png"/><Relationship Id="rId10" Type="http://schemas.openxmlformats.org/officeDocument/2006/relationships/image" Target="../media/image26.png"/><Relationship Id="rId4" Type="http://schemas.microsoft.com/office/2007/relationships/hdphoto" Target="../media/hdphoto5.wdp"/><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g">
            <a:extLst>
              <a:ext uri="{FF2B5EF4-FFF2-40B4-BE49-F238E27FC236}">
                <a16:creationId xmlns:a16="http://schemas.microsoft.com/office/drawing/2014/main" id="{FAE37928-628E-1B40-972B-1FCDC73556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144000"/>
                    </a14:imgEffect>
                    <a14:imgEffect>
                      <a14:brightnessContrast contrast="23000"/>
                    </a14:imgEffect>
                  </a14:imgLayer>
                </a14:imgProps>
              </a:ext>
              <a:ext uri="{28A0092B-C50C-407E-A947-70E740481C1C}">
                <a14:useLocalDpi xmlns:a14="http://schemas.microsoft.com/office/drawing/2010/main" val="0"/>
              </a:ext>
            </a:extLst>
          </a:blip>
          <a:srcRect t="39422" b="1837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409110" y="3809364"/>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4846123" y="3455945"/>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1226759" y="106904"/>
            <a:ext cx="9738500" cy="923330"/>
          </a:xfrm>
          <a:prstGeom prst="rect">
            <a:avLst/>
          </a:prstGeom>
        </p:spPr>
        <p:txBody>
          <a:bodyPr wrap="none">
            <a:spAutoFit/>
          </a:bodyPr>
          <a:lstStyle/>
          <a:p>
            <a:pPr algn="ctr"/>
            <a:r>
              <a:rPr lang="en-US" sz="5400" b="1" spc="300">
                <a:solidFill>
                  <a:schemeClr val="bg1"/>
                </a:solidFill>
                <a:effectLst>
                  <a:outerShdw blurRad="292100" sx="102000" sy="102000" algn="ctr" rotWithShape="0">
                    <a:prstClr val="black">
                      <a:alpha val="52000"/>
                    </a:prstClr>
                  </a:outerShdw>
                </a:effectLst>
                <a:latin typeface="Montserrat" panose="00000500000000000000" pitchFamily="2" charset="0"/>
              </a:rPr>
              <a:t>LAPORAN TUGAS AKHIR</a:t>
            </a: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2821706" y="894216"/>
            <a:ext cx="6548588" cy="815608"/>
          </a:xfrm>
          <a:prstGeom prst="rect">
            <a:avLst/>
          </a:prstGeom>
        </p:spPr>
        <p:txBody>
          <a:bodyPr wrap="none">
            <a:spAutoFit/>
          </a:bodyPr>
          <a:lstStyle/>
          <a:p>
            <a:pPr algn="ctr"/>
            <a:r>
              <a:rPr lang="en-US" sz="2000" spc="300">
                <a:solidFill>
                  <a:schemeClr val="bg1"/>
                </a:solidFill>
                <a:effectLst>
                  <a:outerShdw blurRad="292100" sx="102000" sy="102000" algn="ctr" rotWithShape="0">
                    <a:prstClr val="black">
                      <a:alpha val="52000"/>
                    </a:prstClr>
                  </a:outerShdw>
                </a:effectLst>
                <a:latin typeface="Montserrat" panose="00000500000000000000" pitchFamily="2" charset="0"/>
              </a:rPr>
              <a:t>PEMROGRAMAN BERORIENTASI OBJEK</a:t>
            </a:r>
          </a:p>
          <a:p>
            <a:pPr algn="ctr"/>
            <a:r>
              <a:rPr lang="en-US" sz="1600" spc="300">
                <a:solidFill>
                  <a:schemeClr val="bg1"/>
                </a:solidFill>
                <a:effectLst>
                  <a:outerShdw blurRad="292100" sx="102000" sy="102000" algn="ctr" rotWithShape="0">
                    <a:prstClr val="black">
                      <a:alpha val="52000"/>
                    </a:prstClr>
                  </a:outerShdw>
                </a:effectLst>
                <a:latin typeface="Montserrat" panose="00000500000000000000" pitchFamily="2" charset="0"/>
              </a:rPr>
              <a:t>Aplikasi Management Parkir</a:t>
            </a:r>
          </a:p>
          <a:p>
            <a:pPr algn="ctr"/>
            <a:r>
              <a:rPr lang="id-ID" sz="1100" u="sng">
                <a:hlinkClick r:id="rId5"/>
              </a:rPr>
              <a:t>https://github.com/silminnn/management_parkir.git</a:t>
            </a:r>
            <a:endParaRPr lang="en-ID" sz="1100"/>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7614413" y="3717996"/>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0AE053D2-948C-4285-946C-401B4421C27F}"/>
              </a:ext>
            </a:extLst>
          </p:cNvPr>
          <p:cNvSpPr/>
          <p:nvPr/>
        </p:nvSpPr>
        <p:spPr>
          <a:xfrm>
            <a:off x="8685881" y="6103697"/>
            <a:ext cx="3594254" cy="738664"/>
          </a:xfrm>
          <a:prstGeom prst="rect">
            <a:avLst/>
          </a:prstGeom>
        </p:spPr>
        <p:txBody>
          <a:bodyPr wrap="none">
            <a:spAutoFit/>
          </a:bodyPr>
          <a:lstStyle/>
          <a:p>
            <a:r>
              <a:rPr lang="en-US" sz="1400" spc="300">
                <a:solidFill>
                  <a:schemeClr val="bg1"/>
                </a:solidFill>
                <a:effectLst>
                  <a:outerShdw blurRad="292100" sx="102000" sy="102000" algn="ctr" rotWithShape="0">
                    <a:prstClr val="black">
                      <a:alpha val="52000"/>
                    </a:prstClr>
                  </a:outerShdw>
                </a:effectLst>
                <a:latin typeface="Montserrat" panose="00000500000000000000" pitchFamily="2" charset="0"/>
              </a:rPr>
              <a:t>Nama		: Salman</a:t>
            </a:r>
          </a:p>
          <a:p>
            <a:r>
              <a:rPr lang="en-US" sz="1400" spc="300">
                <a:solidFill>
                  <a:schemeClr val="bg1"/>
                </a:solidFill>
                <a:effectLst>
                  <a:outerShdw blurRad="292100" sx="102000" sy="102000" algn="ctr" rotWithShape="0">
                    <a:prstClr val="black">
                      <a:alpha val="52000"/>
                    </a:prstClr>
                  </a:outerShdw>
                </a:effectLst>
                <a:latin typeface="Montserrat" panose="00000500000000000000" pitchFamily="2" charset="0"/>
              </a:rPr>
              <a:t>NIM		: 2100018383</a:t>
            </a:r>
          </a:p>
          <a:p>
            <a:r>
              <a:rPr lang="en-US" sz="1400" spc="300">
                <a:solidFill>
                  <a:schemeClr val="bg1"/>
                </a:solidFill>
                <a:effectLst>
                  <a:outerShdw blurRad="292100" sx="102000" sy="102000" algn="ctr" rotWithShape="0">
                    <a:prstClr val="black">
                      <a:alpha val="52000"/>
                    </a:prstClr>
                  </a:outerShdw>
                </a:effectLst>
                <a:latin typeface="Montserrat" panose="00000500000000000000" pitchFamily="2" charset="0"/>
              </a:rPr>
              <a:t>Kelas		: H</a:t>
            </a:r>
          </a:p>
        </p:txBody>
      </p:sp>
      <p:cxnSp>
        <p:nvCxnSpPr>
          <p:cNvPr id="16" name="Straight Connector 15">
            <a:extLst>
              <a:ext uri="{FF2B5EF4-FFF2-40B4-BE49-F238E27FC236}">
                <a16:creationId xmlns:a16="http://schemas.microsoft.com/office/drawing/2014/main" id="{89195075-6A6B-4280-995F-15896661C17F}"/>
              </a:ext>
            </a:extLst>
          </p:cNvPr>
          <p:cNvCxnSpPr>
            <a:cxnSpLocks/>
          </p:cNvCxnSpPr>
          <p:nvPr/>
        </p:nvCxnSpPr>
        <p:spPr>
          <a:xfrm flipH="1" flipV="1">
            <a:off x="10355615" y="3864405"/>
            <a:ext cx="185951" cy="33392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8E76A264-3132-445F-BD9A-28734C49B4E6}"/>
                  </a:ext>
                </a:extLst>
              </p:cNvPr>
              <p:cNvGraphicFramePr>
                <a:graphicFrameLocks noChangeAspect="1"/>
              </p:cNvGraphicFramePr>
              <p:nvPr>
                <p:extLst>
                  <p:ext uri="{D42A27DB-BD31-4B8C-83A1-F6EECF244321}">
                    <p14:modId xmlns:p14="http://schemas.microsoft.com/office/powerpoint/2010/main" val="767360400"/>
                  </p:ext>
                </p:extLst>
              </p:nvPr>
            </p:nvGraphicFramePr>
            <p:xfrm>
              <a:off x="-644541" y="4038351"/>
              <a:ext cx="3916013" cy="2202757"/>
            </p:xfrm>
            <a:graphic>
              <a:graphicData uri="http://schemas.microsoft.com/office/powerpoint/2016/sectionzoom">
                <psez:sectionZm>
                  <psez:sectionZmObj sectionId="{605739DD-FE0E-41E5-B216-ECC6FA50D730}">
                    <psez:zmPr id="{A116858B-B847-4140-9057-EDF02FECCC5D}" transitionDur="1000" showBg="0">
                      <p166:blipFill xmlns:p166="http://schemas.microsoft.com/office/powerpoint/2016/6/main">
                        <a:blip r:embed="rId6"/>
                        <a:stretch>
                          <a:fillRect/>
                        </a:stretch>
                      </p166:blipFill>
                      <p166:spPr xmlns:p166="http://schemas.microsoft.com/office/powerpoint/2016/6/main">
                        <a:xfrm>
                          <a:off x="0" y="0"/>
                          <a:ext cx="3916013" cy="2202757"/>
                        </a:xfrm>
                        <a:prstGeom prst="rect">
                          <a:avLst/>
                        </a:prstGeom>
                      </p166:spPr>
                    </psez:zmPr>
                  </psez:sectionZmObj>
                </psez:sectionZm>
              </a:graphicData>
            </a:graphic>
          </p:graphicFrame>
        </mc:Choice>
        <mc:Fallback xmlns="">
          <p:pic>
            <p:nvPicPr>
              <p:cNvPr id="5" name="Section Zoom 4">
                <a:hlinkClick r:id="rId7" action="ppaction://hlinksldjump"/>
                <a:extLst>
                  <a:ext uri="{FF2B5EF4-FFF2-40B4-BE49-F238E27FC236}">
                    <a16:creationId xmlns:a16="http://schemas.microsoft.com/office/drawing/2014/main" id="{8E76A264-3132-445F-BD9A-28734C49B4E6}"/>
                  </a:ext>
                </a:extLst>
              </p:cNvPr>
              <p:cNvPicPr>
                <a:picLocks noGrp="1" noRot="1" noChangeAspect="1" noMove="1" noResize="1" noEditPoints="1" noAdjustHandles="1" noChangeArrowheads="1" noChangeShapeType="1"/>
              </p:cNvPicPr>
              <p:nvPr/>
            </p:nvPicPr>
            <p:blipFill>
              <a:blip r:embed="rId8"/>
              <a:stretch>
                <a:fillRect/>
              </a:stretch>
            </p:blipFill>
            <p:spPr>
              <a:xfrm>
                <a:off x="-644541" y="4038351"/>
                <a:ext cx="3916013" cy="2202757"/>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53C51F5C-ACD2-4F8D-A18E-2F01D0DF75B2}"/>
                  </a:ext>
                </a:extLst>
              </p:cNvPr>
              <p:cNvGraphicFramePr>
                <a:graphicFrameLocks noChangeAspect="1"/>
              </p:cNvGraphicFramePr>
              <p:nvPr>
                <p:extLst>
                  <p:ext uri="{D42A27DB-BD31-4B8C-83A1-F6EECF244321}">
                    <p14:modId xmlns:p14="http://schemas.microsoft.com/office/powerpoint/2010/main" val="542019568"/>
                  </p:ext>
                </p:extLst>
              </p:nvPr>
            </p:nvGraphicFramePr>
            <p:xfrm>
              <a:off x="2457197" y="2272524"/>
              <a:ext cx="3048000" cy="1714500"/>
            </p:xfrm>
            <a:graphic>
              <a:graphicData uri="http://schemas.microsoft.com/office/powerpoint/2016/sectionzoom">
                <psez:sectionZm>
                  <psez:sectionZmObj sectionId="{B2936DCD-C22E-4507-A121-9476A5801F32}">
                    <psez:zmPr id="{5D415E62-65A1-4363-BA8F-18D646719534}" transitionDur="1000" showBg="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53C51F5C-ACD2-4F8D-A18E-2F01D0DF75B2}"/>
                  </a:ext>
                </a:extLst>
              </p:cNvPr>
              <p:cNvPicPr>
                <a:picLocks noGrp="1" noRot="1" noChangeAspect="1" noMove="1" noResize="1" noEditPoints="1" noAdjustHandles="1" noChangeArrowheads="1" noChangeShapeType="1"/>
              </p:cNvPicPr>
              <p:nvPr/>
            </p:nvPicPr>
            <p:blipFill>
              <a:blip r:embed="rId11"/>
              <a:stretch>
                <a:fillRect/>
              </a:stretch>
            </p:blipFill>
            <p:spPr>
              <a:xfrm>
                <a:off x="2457197" y="2272524"/>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05A634C1-28E5-4303-8034-1CC2DF14C950}"/>
                  </a:ext>
                </a:extLst>
              </p:cNvPr>
              <p:cNvGraphicFramePr>
                <a:graphicFrameLocks noChangeAspect="1"/>
              </p:cNvGraphicFramePr>
              <p:nvPr>
                <p:extLst>
                  <p:ext uri="{D42A27DB-BD31-4B8C-83A1-F6EECF244321}">
                    <p14:modId xmlns:p14="http://schemas.microsoft.com/office/powerpoint/2010/main" val="543658801"/>
                  </p:ext>
                </p:extLst>
              </p:nvPr>
            </p:nvGraphicFramePr>
            <p:xfrm>
              <a:off x="5042403" y="3709442"/>
              <a:ext cx="3380188" cy="1901356"/>
            </p:xfrm>
            <a:graphic>
              <a:graphicData uri="http://schemas.microsoft.com/office/powerpoint/2016/sectionzoom">
                <psez:sectionZm>
                  <psez:sectionZmObj sectionId="{9466050C-9629-4DD4-87C1-32B387788E10}">
                    <psez:zmPr id="{2F94E1B6-F6FB-498B-8F9A-2E1AD76E8EE7}" transitionDur="1000" showBg="0">
                      <p166:blipFill xmlns:p166="http://schemas.microsoft.com/office/powerpoint/2016/6/main">
                        <a:blip r:embed="rId12"/>
                        <a:stretch>
                          <a:fillRect/>
                        </a:stretch>
                      </p166:blipFill>
                      <p166:spPr xmlns:p166="http://schemas.microsoft.com/office/powerpoint/2016/6/main">
                        <a:xfrm>
                          <a:off x="0" y="0"/>
                          <a:ext cx="3380188" cy="1901356"/>
                        </a:xfrm>
                        <a:prstGeom prst="rect">
                          <a:avLst/>
                        </a:prstGeom>
                      </p166:spPr>
                    </psez:zmPr>
                  </psez:sectionZmObj>
                </psez:sectionZm>
              </a:graphicData>
            </a:graphic>
          </p:graphicFrame>
        </mc:Choice>
        <mc:Fallback xmlns="">
          <p:pic>
            <p:nvPicPr>
              <p:cNvPr id="11" name="Section Zoom 10">
                <a:hlinkClick r:id="rId13" action="ppaction://hlinksldjump"/>
                <a:extLst>
                  <a:ext uri="{FF2B5EF4-FFF2-40B4-BE49-F238E27FC236}">
                    <a16:creationId xmlns:a16="http://schemas.microsoft.com/office/drawing/2014/main" id="{05A634C1-28E5-4303-8034-1CC2DF14C950}"/>
                  </a:ext>
                </a:extLst>
              </p:cNvPr>
              <p:cNvPicPr>
                <a:picLocks noGrp="1" noRot="1" noChangeAspect="1" noMove="1" noResize="1" noEditPoints="1" noAdjustHandles="1" noChangeArrowheads="1" noChangeShapeType="1"/>
              </p:cNvPicPr>
              <p:nvPr/>
            </p:nvPicPr>
            <p:blipFill>
              <a:blip r:embed="rId14"/>
              <a:stretch>
                <a:fillRect/>
              </a:stretch>
            </p:blipFill>
            <p:spPr>
              <a:xfrm>
                <a:off x="5042403" y="3709442"/>
                <a:ext cx="3380188" cy="1901356"/>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F1BCE5EF-47A7-419D-9013-C50A57E25A52}"/>
                  </a:ext>
                </a:extLst>
              </p:cNvPr>
              <p:cNvGraphicFramePr>
                <a:graphicFrameLocks noChangeAspect="1"/>
              </p:cNvGraphicFramePr>
              <p:nvPr>
                <p:extLst>
                  <p:ext uri="{D42A27DB-BD31-4B8C-83A1-F6EECF244321}">
                    <p14:modId xmlns:p14="http://schemas.microsoft.com/office/powerpoint/2010/main" val="3925028914"/>
                  </p:ext>
                </p:extLst>
              </p:nvPr>
            </p:nvGraphicFramePr>
            <p:xfrm>
              <a:off x="7577242" y="1823278"/>
              <a:ext cx="3829250" cy="2153953"/>
            </p:xfrm>
            <a:graphic>
              <a:graphicData uri="http://schemas.microsoft.com/office/powerpoint/2016/sectionzoom">
                <psez:sectionZm>
                  <psez:sectionZmObj sectionId="{3E3C3066-8682-471F-B07C-6F121F390D09}">
                    <psez:zmPr id="{08E5E13F-3D45-4D73-8A4D-C07276AFB93A}" transitionDur="1000" showBg="0">
                      <p166:blipFill xmlns:p166="http://schemas.microsoft.com/office/powerpoint/2016/6/main">
                        <a:blip r:embed="rId15"/>
                        <a:stretch>
                          <a:fillRect/>
                        </a:stretch>
                      </p166:blipFill>
                      <p166:spPr xmlns:p166="http://schemas.microsoft.com/office/powerpoint/2016/6/main">
                        <a:xfrm>
                          <a:off x="0" y="0"/>
                          <a:ext cx="3829250" cy="2153953"/>
                        </a:xfrm>
                        <a:prstGeom prst="rect">
                          <a:avLst/>
                        </a:prstGeom>
                      </p166:spPr>
                    </psez:zmPr>
                  </psez:sectionZmObj>
                </psez:sectionZm>
              </a:graphicData>
            </a:graphic>
          </p:graphicFrame>
        </mc:Choice>
        <mc:Fallback xmlns="">
          <p:pic>
            <p:nvPicPr>
              <p:cNvPr id="19" name="Section Zoom 18">
                <a:hlinkClick r:id="rId16" action="ppaction://hlinksldjump"/>
                <a:extLst>
                  <a:ext uri="{FF2B5EF4-FFF2-40B4-BE49-F238E27FC236}">
                    <a16:creationId xmlns:a16="http://schemas.microsoft.com/office/drawing/2014/main" id="{F1BCE5EF-47A7-419D-9013-C50A57E25A52}"/>
                  </a:ext>
                </a:extLst>
              </p:cNvPr>
              <p:cNvPicPr>
                <a:picLocks noGrp="1" noRot="1" noChangeAspect="1" noMove="1" noResize="1" noEditPoints="1" noAdjustHandles="1" noChangeArrowheads="1" noChangeShapeType="1"/>
              </p:cNvPicPr>
              <p:nvPr/>
            </p:nvPicPr>
            <p:blipFill>
              <a:blip r:embed="rId17"/>
              <a:stretch>
                <a:fillRect/>
              </a:stretch>
            </p:blipFill>
            <p:spPr>
              <a:xfrm>
                <a:off x="7577242" y="1823278"/>
                <a:ext cx="3829250" cy="2153953"/>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A5DB0D51-0C85-4937-930C-12ED84343C12}"/>
                  </a:ext>
                </a:extLst>
              </p:cNvPr>
              <p:cNvGraphicFramePr>
                <a:graphicFrameLocks noChangeAspect="1"/>
              </p:cNvGraphicFramePr>
              <p:nvPr>
                <p:extLst>
                  <p:ext uri="{D42A27DB-BD31-4B8C-83A1-F6EECF244321}">
                    <p14:modId xmlns:p14="http://schemas.microsoft.com/office/powerpoint/2010/main" val="2750346709"/>
                  </p:ext>
                </p:extLst>
              </p:nvPr>
            </p:nvGraphicFramePr>
            <p:xfrm>
              <a:off x="9796311" y="4138324"/>
              <a:ext cx="2396580" cy="1348076"/>
            </p:xfrm>
            <a:graphic>
              <a:graphicData uri="http://schemas.microsoft.com/office/powerpoint/2016/sectionzoom">
                <psez:sectionZm>
                  <psez:sectionZmObj sectionId="{0B7E1982-D8CC-411C-AA58-9489B75AACD5}">
                    <psez:zmPr id="{7B15AD96-EC2C-4155-91D1-0FFCE654CCB5}" transitionDur="1000" showBg="0">
                      <p166:blipFill xmlns:p166="http://schemas.microsoft.com/office/powerpoint/2016/6/main">
                        <a:blip r:embed="rId18"/>
                        <a:stretch>
                          <a:fillRect/>
                        </a:stretch>
                      </p166:blipFill>
                      <p166:spPr xmlns:p166="http://schemas.microsoft.com/office/powerpoint/2016/6/main">
                        <a:xfrm>
                          <a:off x="0" y="0"/>
                          <a:ext cx="2396580" cy="1348076"/>
                        </a:xfrm>
                        <a:prstGeom prst="rect">
                          <a:avLst/>
                        </a:prstGeom>
                      </p166:spPr>
                    </psez:zmPr>
                  </psez:sectionZmObj>
                </psez:sectionZm>
              </a:graphicData>
            </a:graphic>
          </p:graphicFrame>
        </mc:Choice>
        <mc:Fallback xmlns="">
          <p:pic>
            <p:nvPicPr>
              <p:cNvPr id="21" name="Section Zoom 20">
                <a:hlinkClick r:id="rId19" action="ppaction://hlinksldjump"/>
                <a:extLst>
                  <a:ext uri="{FF2B5EF4-FFF2-40B4-BE49-F238E27FC236}">
                    <a16:creationId xmlns:a16="http://schemas.microsoft.com/office/drawing/2014/main" id="{A5DB0D51-0C85-4937-930C-12ED84343C12}"/>
                  </a:ext>
                </a:extLst>
              </p:cNvPr>
              <p:cNvPicPr>
                <a:picLocks noGrp="1" noRot="1" noChangeAspect="1" noMove="1" noResize="1" noEditPoints="1" noAdjustHandles="1" noChangeArrowheads="1" noChangeShapeType="1"/>
              </p:cNvPicPr>
              <p:nvPr/>
            </p:nvPicPr>
            <p:blipFill>
              <a:blip r:embed="rId20"/>
              <a:stretch>
                <a:fillRect/>
              </a:stretch>
            </p:blipFill>
            <p:spPr>
              <a:xfrm>
                <a:off x="9796311" y="4138324"/>
                <a:ext cx="2396580" cy="1348076"/>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b="1" spc="-150">
                <a:solidFill>
                  <a:srgbClr val="FFFFFF"/>
                </a:solidFill>
                <a:effectLst>
                  <a:outerShdw blurRad="419100" sx="102000" sy="102000" algn="ctr" rotWithShape="0">
                    <a:prstClr val="black">
                      <a:alpha val="29000"/>
                    </a:prstClr>
                  </a:outerShdw>
                </a:effectLst>
                <a:latin typeface="Raleway Black" panose="020B0503030101060003" pitchFamily="34" charset="77"/>
              </a:rPr>
              <a:t>SCREENSHOT</a:t>
            </a:r>
            <a:endParaRPr kumimoji="0" lang="en-LT" sz="72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525840304"/>
      </p:ext>
    </p:extLst>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blipFill dpi="0" rotWithShape="1">
            <a:blip r:embed="rId5">
              <a:alphaModFix amt="30000"/>
            </a:blip>
            <a:srcRect/>
            <a:tile tx="0" ty="0" sx="100000" sy="100000" flip="none" algn="tl"/>
          </a:blipFill>
          <a:ln w="9478" cap="flat">
            <a:noFill/>
            <a:prstDash val="solid"/>
            <a:miter/>
          </a:ln>
        </p:spPr>
        <p:txBody>
          <a:bodyPr rtlCol="0" anchor="ctr"/>
          <a:lstStyle/>
          <a:p>
            <a:endParaRPr lang="en-LT"/>
          </a:p>
        </p:txBody>
      </p:sp>
      <p:sp>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blipFill dpi="0" rotWithShape="1">
            <a:blip r:embed="rId5">
              <a:alphaModFix amt="30000"/>
            </a:blip>
            <a:srcRect/>
            <a:tile tx="0" ty="0" sx="100000" sy="100000" flip="none" algn="tl"/>
          </a:blipFill>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888742" y="139924"/>
            <a:ext cx="1507686"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rPr>
              <a:t>Coding IDE</a:t>
            </a:r>
            <a:endParaRPr kumimoji="0" lang="en-LT"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0104597" y="819609"/>
            <a:ext cx="205216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spc="-150">
                <a:solidFill>
                  <a:srgbClr val="FFFFFF"/>
                </a:solidFill>
                <a:effectLst>
                  <a:outerShdw blurRad="419100" sx="102000" sy="102000" algn="ctr" rotWithShape="0">
                    <a:prstClr val="black">
                      <a:alpha val="29000"/>
                    </a:prstClr>
                  </a:outerShdw>
                </a:effectLst>
                <a:latin typeface="Raleway Black" panose="020B0503030101060003" pitchFamily="34" charset="77"/>
              </a:rPr>
              <a:t>SCREENSHOT</a:t>
            </a:r>
            <a:endParaRPr kumimoji="0" lang="en-LT" sz="2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51080" y="-237441"/>
            <a:ext cx="1057050" cy="1057050"/>
          </a:xfrm>
          <a:prstGeom prst="rect">
            <a:avLst/>
          </a:prstGeom>
          <a:effectLst>
            <a:outerShdw blurRad="177800" sx="102000" sy="102000" algn="ctr" rotWithShape="0">
              <a:prstClr val="black">
                <a:alpha val="40000"/>
              </a:prstClr>
            </a:outerShdw>
          </a:effectLst>
        </p:spPr>
      </p:pic>
      <p:sp>
        <p:nvSpPr>
          <p:cNvPr id="15" name="Rectangle 14">
            <a:extLst>
              <a:ext uri="{FF2B5EF4-FFF2-40B4-BE49-F238E27FC236}">
                <a16:creationId xmlns:a16="http://schemas.microsoft.com/office/drawing/2014/main" id="{F4001EEC-6B7F-4078-835B-EE8202B1A523}"/>
              </a:ext>
            </a:extLst>
          </p:cNvPr>
          <p:cNvSpPr/>
          <p:nvPr/>
        </p:nvSpPr>
        <p:spPr>
          <a:xfrm>
            <a:off x="4792712" y="1531696"/>
            <a:ext cx="194512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rPr>
              <a:t>Tampilan Luaran</a:t>
            </a:r>
            <a:endParaRPr kumimoji="0" lang="en-LT"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p:txBody>
      </p:sp>
      <p:sp>
        <p:nvSpPr>
          <p:cNvPr id="16" name="Rectangle 15">
            <a:extLst>
              <a:ext uri="{FF2B5EF4-FFF2-40B4-BE49-F238E27FC236}">
                <a16:creationId xmlns:a16="http://schemas.microsoft.com/office/drawing/2014/main" id="{45C79E09-76C8-4C09-B261-F517EDEBE70E}"/>
              </a:ext>
            </a:extLst>
          </p:cNvPr>
          <p:cNvSpPr/>
          <p:nvPr/>
        </p:nvSpPr>
        <p:spPr>
          <a:xfrm>
            <a:off x="9490727" y="2558595"/>
            <a:ext cx="1507686"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rPr>
              <a:t>github</a:t>
            </a:r>
            <a:endParaRPr kumimoji="0" lang="en-LT"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p:txBody>
      </p:sp>
      <p:pic>
        <p:nvPicPr>
          <p:cNvPr id="17" name="Picture 16">
            <a:extLst>
              <a:ext uri="{FF2B5EF4-FFF2-40B4-BE49-F238E27FC236}">
                <a16:creationId xmlns:a16="http://schemas.microsoft.com/office/drawing/2014/main" id="{4DBB8021-61F0-4D75-ACB2-D3F6CDBBE3E9}"/>
              </a:ext>
            </a:extLst>
          </p:cNvPr>
          <p:cNvPicPr/>
          <p:nvPr/>
        </p:nvPicPr>
        <p:blipFill>
          <a:blip r:embed="rId8" cstate="email">
            <a:extLst>
              <a:ext uri="{28A0092B-C50C-407E-A947-70E740481C1C}">
                <a14:useLocalDpi xmlns:a14="http://schemas.microsoft.com/office/drawing/2010/main" val="0"/>
              </a:ext>
            </a:extLst>
          </a:blip>
          <a:stretch>
            <a:fillRect/>
          </a:stretch>
        </p:blipFill>
        <p:spPr>
          <a:xfrm>
            <a:off x="136388" y="2404943"/>
            <a:ext cx="3383298" cy="1933035"/>
          </a:xfrm>
          <a:prstGeom prst="rect">
            <a:avLst/>
          </a:prstGeom>
        </p:spPr>
      </p:pic>
      <p:pic>
        <p:nvPicPr>
          <p:cNvPr id="18" name="Picture 17">
            <a:extLst>
              <a:ext uri="{FF2B5EF4-FFF2-40B4-BE49-F238E27FC236}">
                <a16:creationId xmlns:a16="http://schemas.microsoft.com/office/drawing/2014/main" id="{F36F9FE4-1FD4-479B-8909-B681D47D5977}"/>
              </a:ext>
            </a:extLst>
          </p:cNvPr>
          <p:cNvPicPr/>
          <p:nvPr/>
        </p:nvPicPr>
        <p:blipFill>
          <a:blip r:embed="rId9" cstate="email">
            <a:extLst>
              <a:ext uri="{28A0092B-C50C-407E-A947-70E740481C1C}">
                <a14:useLocalDpi xmlns:a14="http://schemas.microsoft.com/office/drawing/2010/main" val="0"/>
              </a:ext>
            </a:extLst>
          </a:blip>
          <a:stretch>
            <a:fillRect/>
          </a:stretch>
        </p:blipFill>
        <p:spPr>
          <a:xfrm>
            <a:off x="136389" y="4480632"/>
            <a:ext cx="3383298" cy="1903059"/>
          </a:xfrm>
          <a:prstGeom prst="rect">
            <a:avLst/>
          </a:prstGeom>
        </p:spPr>
      </p:pic>
      <p:pic>
        <p:nvPicPr>
          <p:cNvPr id="19" name="Picture 18">
            <a:extLst>
              <a:ext uri="{FF2B5EF4-FFF2-40B4-BE49-F238E27FC236}">
                <a16:creationId xmlns:a16="http://schemas.microsoft.com/office/drawing/2014/main" id="{CA4E11BA-198A-4BB8-A2FE-4AB2247E4E63}"/>
              </a:ext>
            </a:extLst>
          </p:cNvPr>
          <p:cNvPicPr/>
          <p:nvPr/>
        </p:nvPicPr>
        <p:blipFill>
          <a:blip r:embed="rId10" cstate="email">
            <a:extLst>
              <a:ext uri="{28A0092B-C50C-407E-A947-70E740481C1C}">
                <a14:useLocalDpi xmlns:a14="http://schemas.microsoft.com/office/drawing/2010/main" val="0"/>
              </a:ext>
            </a:extLst>
          </a:blip>
          <a:stretch>
            <a:fillRect/>
          </a:stretch>
        </p:blipFill>
        <p:spPr>
          <a:xfrm>
            <a:off x="136389" y="447829"/>
            <a:ext cx="3383298" cy="1903058"/>
          </a:xfrm>
          <a:prstGeom prst="rect">
            <a:avLst/>
          </a:prstGeom>
        </p:spPr>
      </p:pic>
      <p:pic>
        <p:nvPicPr>
          <p:cNvPr id="20" name="Picture 19">
            <a:extLst>
              <a:ext uri="{FF2B5EF4-FFF2-40B4-BE49-F238E27FC236}">
                <a16:creationId xmlns:a16="http://schemas.microsoft.com/office/drawing/2014/main" id="{E33BC658-D350-4E7C-9F3D-674B3DB1B72A}"/>
              </a:ext>
            </a:extLst>
          </p:cNvPr>
          <p:cNvPicPr/>
          <p:nvPr/>
        </p:nvPicPr>
        <p:blipFill>
          <a:blip r:embed="rId11" cstate="email">
            <a:extLst>
              <a:ext uri="{28A0092B-C50C-407E-A947-70E740481C1C}">
                <a14:useLocalDpi xmlns:a14="http://schemas.microsoft.com/office/drawing/2010/main" val="0"/>
              </a:ext>
            </a:extLst>
          </a:blip>
          <a:stretch>
            <a:fillRect/>
          </a:stretch>
        </p:blipFill>
        <p:spPr>
          <a:xfrm>
            <a:off x="3753840" y="1930381"/>
            <a:ext cx="4087971" cy="2299427"/>
          </a:xfrm>
          <a:prstGeom prst="rect">
            <a:avLst/>
          </a:prstGeom>
        </p:spPr>
      </p:pic>
      <p:pic>
        <p:nvPicPr>
          <p:cNvPr id="21" name="Picture 20">
            <a:extLst>
              <a:ext uri="{FF2B5EF4-FFF2-40B4-BE49-F238E27FC236}">
                <a16:creationId xmlns:a16="http://schemas.microsoft.com/office/drawing/2014/main" id="{76971D9E-5718-4CAF-AE53-92DE928EFBEB}"/>
              </a:ext>
            </a:extLst>
          </p:cNvPr>
          <p:cNvPicPr/>
          <p:nvPr/>
        </p:nvPicPr>
        <p:blipFill>
          <a:blip r:embed="rId12" cstate="email">
            <a:extLst>
              <a:ext uri="{28A0092B-C50C-407E-A947-70E740481C1C}">
                <a14:useLocalDpi xmlns:a14="http://schemas.microsoft.com/office/drawing/2010/main" val="0"/>
              </a:ext>
            </a:extLst>
          </a:blip>
          <a:stretch>
            <a:fillRect/>
          </a:stretch>
        </p:blipFill>
        <p:spPr>
          <a:xfrm>
            <a:off x="3776990" y="4350328"/>
            <a:ext cx="4087971" cy="2299427"/>
          </a:xfrm>
          <a:prstGeom prst="rect">
            <a:avLst/>
          </a:prstGeom>
        </p:spPr>
      </p:pic>
      <p:pic>
        <p:nvPicPr>
          <p:cNvPr id="22" name="Picture 21">
            <a:extLst>
              <a:ext uri="{FF2B5EF4-FFF2-40B4-BE49-F238E27FC236}">
                <a16:creationId xmlns:a16="http://schemas.microsoft.com/office/drawing/2014/main" id="{1DFD805C-0503-488A-BBE1-5BC0E236BBB8}"/>
              </a:ext>
            </a:extLst>
          </p:cNvPr>
          <p:cNvPicPr/>
          <p:nvPr/>
        </p:nvPicPr>
        <p:blipFill>
          <a:blip r:embed="rId13" cstate="email">
            <a:extLst>
              <a:ext uri="{28A0092B-C50C-407E-A947-70E740481C1C}">
                <a14:useLocalDpi xmlns:a14="http://schemas.microsoft.com/office/drawing/2010/main" val="0"/>
              </a:ext>
            </a:extLst>
          </a:blip>
          <a:stretch>
            <a:fillRect/>
          </a:stretch>
        </p:blipFill>
        <p:spPr>
          <a:xfrm>
            <a:off x="7972920" y="2954648"/>
            <a:ext cx="4087971" cy="2299427"/>
          </a:xfrm>
          <a:prstGeom prst="rect">
            <a:avLst/>
          </a:prstGeom>
        </p:spPr>
      </p:pic>
    </p:spTree>
    <p:extLst>
      <p:ext uri="{BB962C8B-B14F-4D97-AF65-F5344CB8AC3E}">
        <p14:creationId xmlns:p14="http://schemas.microsoft.com/office/powerpoint/2010/main" val="486701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176703"/>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935795" y="3532924"/>
            <a:ext cx="4320413" cy="1092607"/>
          </a:xfrm>
          <a:prstGeom prst="rect">
            <a:avLst/>
          </a:prstGeom>
        </p:spPr>
        <p:txBody>
          <a:bodyPr wrap="none">
            <a:spAutoFit/>
          </a:bodyPr>
          <a:lstStyle/>
          <a:p>
            <a:pPr algn="ctr"/>
            <a:r>
              <a:rPr lang="en-US" sz="65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DESKRIPSI</a:t>
            </a:r>
            <a:endParaRPr lang="en-LT" sz="65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rson on top of mountain during daytime">
            <a:extLst>
              <a:ext uri="{FF2B5EF4-FFF2-40B4-BE49-F238E27FC236}">
                <a16:creationId xmlns:a16="http://schemas.microsoft.com/office/drawing/2014/main" id="{46BE918B-EA92-1948-9A36-85366B98481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897" b="789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5" name="Rectangle 4">
            <a:extLst>
              <a:ext uri="{FF2B5EF4-FFF2-40B4-BE49-F238E27FC236}">
                <a16:creationId xmlns:a16="http://schemas.microsoft.com/office/drawing/2014/main" id="{67ABF447-6E17-1A45-AD94-46DCD25C1D16}"/>
              </a:ext>
            </a:extLst>
          </p:cNvPr>
          <p:cNvSpPr/>
          <p:nvPr/>
        </p:nvSpPr>
        <p:spPr>
          <a:xfrm>
            <a:off x="512294" y="2762404"/>
            <a:ext cx="8380873" cy="3660874"/>
          </a:xfrm>
          <a:prstGeom prst="rect">
            <a:avLst/>
          </a:prstGeom>
        </p:spPr>
        <p:txBody>
          <a:bodyPr wrap="square">
            <a:spAutoFit/>
          </a:bodyPr>
          <a:lstStyle/>
          <a:p>
            <a:pPr marL="457200" indent="457200" algn="just">
              <a:lnSpc>
                <a:spcPct val="150000"/>
              </a:lnSpc>
            </a:pPr>
            <a:r>
              <a:rPr lang="en-US" sz="1200">
                <a:solidFill>
                  <a:schemeClr val="bg1"/>
                </a:solidFill>
                <a:effectLst/>
                <a:latin typeface="Raleway" pitchFamily="2" charset="0"/>
                <a:ea typeface="Calibri" panose="020F0502020204030204" pitchFamily="34" charset="0"/>
                <a:cs typeface="Times New Roman" panose="02020603050405020304" pitchFamily="18" charset="0"/>
              </a:rPr>
              <a:t>Aplikasi ini merupakan aplikasi management parkir kendaraan di sebuah mall. Terdapat enam halaman dalam aplikasi tersebut sesuai dengan atribut atribut yang sudah dicantumkan pada tanpilan nya. Tampilan pertama aplikasi berupa tulisan judul dan terdapat kotak login. Halaman kedua yaitu pilihan kendaraan diantaranya :</a:t>
            </a:r>
            <a:endParaRPr lang="en-ID" sz="1200">
              <a:solidFill>
                <a:schemeClr val="bg1"/>
              </a:solidFill>
              <a:effectLst/>
              <a:latin typeface="Raleway"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200">
                <a:solidFill>
                  <a:schemeClr val="bg1"/>
                </a:solidFill>
                <a:effectLst/>
                <a:latin typeface="Raleway" pitchFamily="2" charset="0"/>
                <a:ea typeface="Calibri" panose="020F0502020204030204" pitchFamily="34" charset="0"/>
                <a:cs typeface="Times New Roman" panose="02020603050405020304" pitchFamily="18" charset="0"/>
              </a:rPr>
              <a:t>Motor</a:t>
            </a:r>
            <a:endParaRPr lang="en-ID" sz="1200">
              <a:solidFill>
                <a:schemeClr val="bg1"/>
              </a:solidFill>
              <a:effectLst/>
              <a:latin typeface="Raleway"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200">
                <a:solidFill>
                  <a:schemeClr val="bg1"/>
                </a:solidFill>
                <a:effectLst/>
                <a:latin typeface="Raleway" pitchFamily="2" charset="0"/>
                <a:ea typeface="Calibri" panose="020F0502020204030204" pitchFamily="34" charset="0"/>
                <a:cs typeface="Times New Roman" panose="02020603050405020304" pitchFamily="18" charset="0"/>
              </a:rPr>
              <a:t>Mobil</a:t>
            </a:r>
            <a:endParaRPr lang="en-ID" sz="1200">
              <a:solidFill>
                <a:schemeClr val="bg1"/>
              </a:solidFill>
              <a:effectLst/>
              <a:latin typeface="Raleway"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200">
                <a:solidFill>
                  <a:schemeClr val="bg1"/>
                </a:solidFill>
                <a:effectLst/>
                <a:latin typeface="Raleway" pitchFamily="2" charset="0"/>
                <a:ea typeface="Calibri" panose="020F0502020204030204" pitchFamily="34" charset="0"/>
                <a:cs typeface="Times New Roman" panose="02020603050405020304" pitchFamily="18" charset="0"/>
              </a:rPr>
              <a:t>Truk/bus</a:t>
            </a:r>
            <a:endParaRPr lang="en-ID" sz="1200">
              <a:solidFill>
                <a:schemeClr val="bg1"/>
              </a:solidFill>
              <a:effectLst/>
              <a:latin typeface="Raleway"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200">
                <a:solidFill>
                  <a:schemeClr val="bg1"/>
                </a:solidFill>
                <a:effectLst/>
                <a:latin typeface="Raleway" pitchFamily="2" charset="0"/>
                <a:ea typeface="Calibri" panose="020F0502020204030204" pitchFamily="34" charset="0"/>
                <a:cs typeface="Times New Roman" panose="02020603050405020304" pitchFamily="18" charset="0"/>
              </a:rPr>
              <a:t>Keluar</a:t>
            </a:r>
            <a:endParaRPr lang="en-ID" sz="1200">
              <a:solidFill>
                <a:schemeClr val="bg1"/>
              </a:solidFill>
              <a:effectLst/>
              <a:latin typeface="Raleway" pitchFamily="2" charset="0"/>
              <a:ea typeface="Calibri" panose="020F0502020204030204" pitchFamily="34" charset="0"/>
              <a:cs typeface="Times New Roman" panose="02020603050405020304" pitchFamily="18" charset="0"/>
            </a:endParaRPr>
          </a:p>
          <a:p>
            <a:pPr marL="457200" indent="457200" algn="just">
              <a:lnSpc>
                <a:spcPct val="150000"/>
              </a:lnSpc>
            </a:pPr>
            <a:r>
              <a:rPr lang="en-US" sz="1200">
                <a:solidFill>
                  <a:schemeClr val="bg1"/>
                </a:solidFill>
                <a:effectLst/>
                <a:latin typeface="Raleway" pitchFamily="2" charset="0"/>
                <a:ea typeface="Calibri" panose="020F0502020204030204" pitchFamily="34" charset="0"/>
                <a:cs typeface="Times New Roman" panose="02020603050405020304" pitchFamily="18" charset="0"/>
              </a:rPr>
              <a:t>Selanjutnya pada halaman ketiga merupakan deskripsi yang harus diisi dari kendaraan yang parkir tersebut meliputi; nama kendaraan, jumlah parkir, nomor polisi, harga/jam, dan lama parkir/jam. Terdapat juga pilihan keluar yang terletak di bawah deskripsi tersebut.</a:t>
            </a:r>
            <a:endParaRPr lang="en-ID" sz="1200">
              <a:solidFill>
                <a:schemeClr val="bg1"/>
              </a:solidFill>
              <a:effectLst/>
              <a:latin typeface="Raleway" pitchFamily="2" charset="0"/>
              <a:ea typeface="Calibri" panose="020F0502020204030204" pitchFamily="34" charset="0"/>
              <a:cs typeface="Times New Roman" panose="02020603050405020304" pitchFamily="18" charset="0"/>
            </a:endParaRPr>
          </a:p>
          <a:p>
            <a:pPr marL="457200" indent="457200" algn="just">
              <a:lnSpc>
                <a:spcPct val="150000"/>
              </a:lnSpc>
            </a:pPr>
            <a:r>
              <a:rPr lang="en-US" sz="1200">
                <a:solidFill>
                  <a:schemeClr val="bg1"/>
                </a:solidFill>
                <a:effectLst/>
                <a:latin typeface="Raleway" pitchFamily="2" charset="0"/>
                <a:ea typeface="Calibri" panose="020F0502020204030204" pitchFamily="34" charset="0"/>
                <a:cs typeface="Times New Roman" panose="02020603050405020304" pitchFamily="18" charset="0"/>
              </a:rPr>
              <a:t>Jika sudah mengisi pada halaman ketiga dan berhasil, maka akan dilanjutkan ke halaman terakhir. Halaman ini bertuliskan kata “TERIMAKASIH” dan program selesai.</a:t>
            </a:r>
            <a:endParaRPr lang="en-ID" sz="1200">
              <a:solidFill>
                <a:schemeClr val="bg1"/>
              </a:solidFill>
              <a:effectLst/>
              <a:latin typeface="Raleway" pitchFamily="2"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5883945" y="1621658"/>
            <a:ext cx="4783682" cy="1200329"/>
          </a:xfrm>
          <a:prstGeom prst="rect">
            <a:avLst/>
          </a:prstGeom>
        </p:spPr>
        <p:txBody>
          <a:bodyPr wrap="none">
            <a:spAutoFit/>
          </a:bodyPr>
          <a:lstStyle/>
          <a:p>
            <a:pPr algn="ctr"/>
            <a:r>
              <a:rPr lang="en-US" sz="72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DESKRIPSI</a:t>
            </a:r>
            <a:endParaRPr lang="en-LT" sz="72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4574" y="19435"/>
            <a:ext cx="1702420" cy="1702420"/>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ALUR KERJA</a:t>
            </a:r>
            <a:endParaRPr kumimoji="0" lang="en-LT" sz="72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an standing on top of mountain beside cairn stones">
            <a:extLst>
              <a:ext uri="{FF2B5EF4-FFF2-40B4-BE49-F238E27FC236}">
                <a16:creationId xmlns:a16="http://schemas.microsoft.com/office/drawing/2014/main" id="{D7294908-9A58-794A-B85A-622DC85DAF8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12500" b="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8605" y="168679"/>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2701482" y="1603181"/>
            <a:ext cx="6789039" cy="1446550"/>
          </a:xfrm>
          <a:prstGeom prst="rect">
            <a:avLst/>
          </a:prstGeom>
        </p:spPr>
        <p:txBody>
          <a:bodyPr wrap="none">
            <a:spAutoFit/>
          </a:bodyPr>
          <a:lstStyle/>
          <a:p>
            <a:pPr algn="ctr"/>
            <a:r>
              <a:rPr lang="en-US" sz="88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ALUR KERJA</a:t>
            </a:r>
            <a:endParaRPr lang="en-LT" sz="88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2905964" y="3481925"/>
            <a:ext cx="6229816" cy="2319930"/>
          </a:xfrm>
          <a:prstGeom prst="rect">
            <a:avLst/>
          </a:prstGeom>
        </p:spPr>
        <p:txBody>
          <a:bodyPr wrap="square">
            <a:spAutoFit/>
          </a:bodyPr>
          <a:lstStyle/>
          <a:p>
            <a:pPr marL="342900" lvl="0" indent="-342900" algn="just">
              <a:lnSpc>
                <a:spcPct val="150000"/>
              </a:lnSpc>
              <a:buFont typeface="Times New Roman" panose="02020603050405020304" pitchFamily="18" charset="0"/>
              <a:buChar char="-"/>
            </a:pPr>
            <a:r>
              <a:rPr lang="en-US" sz="1400">
                <a:solidFill>
                  <a:schemeClr val="bg1"/>
                </a:solidFill>
                <a:effectLst/>
                <a:latin typeface="Raleway" pitchFamily="2" charset="0"/>
                <a:ea typeface="Calibri" panose="020F0502020204030204" pitchFamily="34" charset="0"/>
                <a:cs typeface="Times New Roman" panose="02020603050405020304" pitchFamily="18" charset="0"/>
              </a:rPr>
              <a:t>Tampilan aplikasi saat dijalankan yaitu terdapat beberapa pilihan jenis kendaraan apa saja yang parkir ditempat yang bersangkutan.</a:t>
            </a:r>
            <a:endParaRPr lang="en-ID" sz="1400">
              <a:solidFill>
                <a:schemeClr val="bg1"/>
              </a:solidFill>
              <a:effectLst/>
              <a:latin typeface="Raleway"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400">
                <a:solidFill>
                  <a:schemeClr val="bg1"/>
                </a:solidFill>
                <a:effectLst/>
                <a:latin typeface="Raleway" pitchFamily="2" charset="0"/>
                <a:ea typeface="Calibri" panose="020F0502020204030204" pitchFamily="34" charset="0"/>
                <a:cs typeface="Times New Roman" panose="02020603050405020304" pitchFamily="18" charset="0"/>
              </a:rPr>
              <a:t>Inputkan kendaraan apa yang parkir dengan ketikan angkanya</a:t>
            </a:r>
            <a:endParaRPr lang="en-ID" sz="1400">
              <a:solidFill>
                <a:schemeClr val="bg1"/>
              </a:solidFill>
              <a:effectLst/>
              <a:latin typeface="Raleway"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400">
                <a:solidFill>
                  <a:schemeClr val="bg1"/>
                </a:solidFill>
                <a:effectLst/>
                <a:latin typeface="Raleway" pitchFamily="2" charset="0"/>
                <a:ea typeface="Calibri" panose="020F0502020204030204" pitchFamily="34" charset="0"/>
                <a:cs typeface="Times New Roman" panose="02020603050405020304" pitchFamily="18" charset="0"/>
              </a:rPr>
              <a:t>Isi jumlah kendaraan yang parkir, nama kendaraan, no polisi, harga parkir, lama parkir dan total bayarnya berapa.</a:t>
            </a:r>
            <a:endParaRPr lang="en-ID" sz="1400">
              <a:solidFill>
                <a:schemeClr val="bg1"/>
              </a:solidFill>
              <a:effectLst/>
              <a:latin typeface="Raleway"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400">
                <a:solidFill>
                  <a:schemeClr val="bg1"/>
                </a:solidFill>
                <a:effectLst/>
                <a:latin typeface="Raleway" pitchFamily="2" charset="0"/>
                <a:ea typeface="Calibri" panose="020F0502020204030204" pitchFamily="34" charset="0"/>
                <a:cs typeface="Times New Roman" panose="02020603050405020304" pitchFamily="18" charset="0"/>
              </a:rPr>
              <a:t>Masukan jumlah nominal uang yang dibayarkan. Jika uangnya lebih maka akan tampil berapa jumlah yang harus dikembalikan.</a:t>
            </a:r>
            <a:endParaRPr lang="en-ID" sz="1400">
              <a:solidFill>
                <a:schemeClr val="bg1"/>
              </a:solidFill>
              <a:effectLst/>
              <a:latin typeface="Raleway" pitchFamily="2" charset="0"/>
              <a:ea typeface="Calibri" panose="020F0502020204030204" pitchFamily="34" charset="0"/>
              <a:cs typeface="Times New Roman" panose="02020603050405020304" pitchFamily="18" charset="0"/>
            </a:endParaRP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DIAGRAM CLASS</a:t>
            </a:r>
            <a:endParaRPr kumimoji="0" lang="en-LT" sz="5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3036518" y="1834088"/>
            <a:ext cx="6118983" cy="1015663"/>
          </a:xfrm>
          <a:prstGeom prst="rect">
            <a:avLst/>
          </a:prstGeom>
        </p:spPr>
        <p:txBody>
          <a:bodyPr wrap="none">
            <a:spAutoFit/>
          </a:bodyPr>
          <a:lstStyle/>
          <a:p>
            <a:pPr algn="ctr"/>
            <a:r>
              <a:rPr lang="en-US" sz="60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DIAGRAM CLASS</a:t>
            </a:r>
            <a:endParaRPr lang="en-LT" sz="60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11" name="Graphic 10" descr="Potion with solid fill">
            <a:extLst>
              <a:ext uri="{FF2B5EF4-FFF2-40B4-BE49-F238E27FC236}">
                <a16:creationId xmlns:a16="http://schemas.microsoft.com/office/drawing/2014/main" id="{EC7840E3-BAD3-A84E-B5ED-F442FFC9B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1783" y="234176"/>
            <a:ext cx="1728434" cy="1728434"/>
          </a:xfrm>
          <a:prstGeom prst="rect">
            <a:avLst/>
          </a:prstGeom>
          <a:effectLst>
            <a:outerShdw blurRad="177800" sx="102000" sy="102000" algn="ctr" rotWithShape="0">
              <a:prstClr val="black">
                <a:alpha val="40000"/>
              </a:prstClr>
            </a:outerShdw>
          </a:effectLst>
        </p:spPr>
      </p:pic>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2" name="Picture 11">
            <a:extLst>
              <a:ext uri="{FF2B5EF4-FFF2-40B4-BE49-F238E27FC236}">
                <a16:creationId xmlns:a16="http://schemas.microsoft.com/office/drawing/2014/main" id="{5C3F9BC8-B823-4C6C-8981-FF3B014672FA}"/>
              </a:ext>
            </a:extLst>
          </p:cNvPr>
          <p:cNvPicPr/>
          <p:nvPr/>
        </p:nvPicPr>
        <p:blipFill rotWithShape="1">
          <a:blip r:embed="rId7"/>
          <a:srcRect t="12298"/>
          <a:stretch/>
        </p:blipFill>
        <p:spPr>
          <a:xfrm>
            <a:off x="2432622" y="2873651"/>
            <a:ext cx="7326756" cy="3620376"/>
          </a:xfrm>
          <a:prstGeom prst="rect">
            <a:avLst/>
          </a:prstGeom>
        </p:spPr>
      </p:pic>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RANCANGAN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spc="-150">
                <a:solidFill>
                  <a:srgbClr val="FFFFFF"/>
                </a:solidFill>
                <a:effectLst>
                  <a:outerShdw blurRad="419100" sx="102000" sy="102000" algn="ctr" rotWithShape="0">
                    <a:prstClr val="black">
                      <a:alpha val="29000"/>
                    </a:prstClr>
                  </a:outerShdw>
                </a:effectLst>
                <a:latin typeface="Raleway Black" panose="020B0503030101060003" pitchFamily="34" charset="77"/>
              </a:rPr>
              <a:t>ANTARMUKA</a:t>
            </a:r>
            <a:endParaRPr kumimoji="0" lang="en-LT" sz="66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9361567" y="948691"/>
            <a:ext cx="2145395"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RANCANGAN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spc="-150">
                <a:solidFill>
                  <a:srgbClr val="FFFFFF"/>
                </a:solidFill>
                <a:effectLst>
                  <a:outerShdw blurRad="419100" sx="102000" sy="102000" algn="ctr" rotWithShape="0">
                    <a:prstClr val="black">
                      <a:alpha val="29000"/>
                    </a:prstClr>
                  </a:outerShdw>
                </a:effectLst>
                <a:latin typeface="Raleway Black" panose="020B0503030101060003" pitchFamily="34" charset="77"/>
              </a:rPr>
              <a:t>ANTARMUKA</a:t>
            </a:r>
            <a:endParaRPr kumimoji="0" lang="en-LT" sz="2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8948" y="54940"/>
            <a:ext cx="919020" cy="919020"/>
          </a:xfrm>
          <a:prstGeom prst="rect">
            <a:avLst/>
          </a:prstGeom>
          <a:effectLst>
            <a:outerShdw blurRad="177800" sx="102000" sy="102000" algn="ctr" rotWithShape="0">
              <a:prstClr val="black">
                <a:alpha val="40000"/>
              </a:prstClr>
            </a:outerShdw>
          </a:effectLst>
        </p:spPr>
      </p:pic>
      <p:pic>
        <p:nvPicPr>
          <p:cNvPr id="11" name="Picture 10">
            <a:extLst>
              <a:ext uri="{FF2B5EF4-FFF2-40B4-BE49-F238E27FC236}">
                <a16:creationId xmlns:a16="http://schemas.microsoft.com/office/drawing/2014/main" id="{2EAE90EA-2B5C-4B4E-B77A-8F05819C21A2}"/>
              </a:ext>
            </a:extLst>
          </p:cNvPr>
          <p:cNvPicPr/>
          <p:nvPr/>
        </p:nvPicPr>
        <p:blipFill>
          <a:blip r:embed="rId7" cstate="email">
            <a:extLst>
              <a:ext uri="{28A0092B-C50C-407E-A947-70E740481C1C}">
                <a14:useLocalDpi xmlns:a14="http://schemas.microsoft.com/office/drawing/2010/main" val="0"/>
              </a:ext>
            </a:extLst>
          </a:blip>
          <a:stretch>
            <a:fillRect/>
          </a:stretch>
        </p:blipFill>
        <p:spPr>
          <a:xfrm>
            <a:off x="988226" y="2084887"/>
            <a:ext cx="1688465" cy="3654425"/>
          </a:xfrm>
          <a:prstGeom prst="rect">
            <a:avLst/>
          </a:prstGeom>
        </p:spPr>
      </p:pic>
      <p:pic>
        <p:nvPicPr>
          <p:cNvPr id="14" name="Picture 13">
            <a:extLst>
              <a:ext uri="{FF2B5EF4-FFF2-40B4-BE49-F238E27FC236}">
                <a16:creationId xmlns:a16="http://schemas.microsoft.com/office/drawing/2014/main" id="{48B3054D-11A7-4DB3-B7B2-8214B3B5A480}"/>
              </a:ext>
            </a:extLst>
          </p:cNvPr>
          <p:cNvPicPr/>
          <p:nvPr/>
        </p:nvPicPr>
        <p:blipFill>
          <a:blip r:embed="rId8" cstate="email">
            <a:extLst>
              <a:ext uri="{28A0092B-C50C-407E-A947-70E740481C1C}">
                <a14:useLocalDpi xmlns:a14="http://schemas.microsoft.com/office/drawing/2010/main" val="0"/>
              </a:ext>
            </a:extLst>
          </a:blip>
          <a:stretch>
            <a:fillRect/>
          </a:stretch>
        </p:blipFill>
        <p:spPr>
          <a:xfrm>
            <a:off x="2656804" y="2088062"/>
            <a:ext cx="1687195" cy="3651250"/>
          </a:xfrm>
          <a:prstGeom prst="rect">
            <a:avLst/>
          </a:prstGeom>
        </p:spPr>
      </p:pic>
      <p:pic>
        <p:nvPicPr>
          <p:cNvPr id="15" name="Picture 14">
            <a:extLst>
              <a:ext uri="{FF2B5EF4-FFF2-40B4-BE49-F238E27FC236}">
                <a16:creationId xmlns:a16="http://schemas.microsoft.com/office/drawing/2014/main" id="{76B286F4-5DA4-47BF-83DA-882E9EB3D888}"/>
              </a:ext>
            </a:extLst>
          </p:cNvPr>
          <p:cNvPicPr/>
          <p:nvPr/>
        </p:nvPicPr>
        <p:blipFill>
          <a:blip r:embed="rId9" cstate="email">
            <a:extLst>
              <a:ext uri="{28A0092B-C50C-407E-A947-70E740481C1C}">
                <a14:useLocalDpi xmlns:a14="http://schemas.microsoft.com/office/drawing/2010/main" val="0"/>
              </a:ext>
            </a:extLst>
          </a:blip>
          <a:stretch>
            <a:fillRect/>
          </a:stretch>
        </p:blipFill>
        <p:spPr>
          <a:xfrm>
            <a:off x="4343999" y="2088062"/>
            <a:ext cx="1673860" cy="3651250"/>
          </a:xfrm>
          <a:prstGeom prst="rect">
            <a:avLst/>
          </a:prstGeom>
        </p:spPr>
      </p:pic>
      <p:pic>
        <p:nvPicPr>
          <p:cNvPr id="16" name="Picture 15">
            <a:extLst>
              <a:ext uri="{FF2B5EF4-FFF2-40B4-BE49-F238E27FC236}">
                <a16:creationId xmlns:a16="http://schemas.microsoft.com/office/drawing/2014/main" id="{9FF1ECC1-A992-4845-B928-71DD5AD24E8C}"/>
              </a:ext>
            </a:extLst>
          </p:cNvPr>
          <p:cNvPicPr/>
          <p:nvPr/>
        </p:nvPicPr>
        <p:blipFill>
          <a:blip r:embed="rId10" cstate="email">
            <a:extLst>
              <a:ext uri="{28A0092B-C50C-407E-A947-70E740481C1C}">
                <a14:useLocalDpi xmlns:a14="http://schemas.microsoft.com/office/drawing/2010/main" val="0"/>
              </a:ext>
            </a:extLst>
          </a:blip>
          <a:stretch>
            <a:fillRect/>
          </a:stretch>
        </p:blipFill>
        <p:spPr>
          <a:xfrm>
            <a:off x="6017859" y="2088062"/>
            <a:ext cx="1677035" cy="3651250"/>
          </a:xfrm>
          <a:prstGeom prst="rect">
            <a:avLst/>
          </a:prstGeom>
        </p:spPr>
      </p:pic>
      <p:pic>
        <p:nvPicPr>
          <p:cNvPr id="17" name="Picture 16">
            <a:extLst>
              <a:ext uri="{FF2B5EF4-FFF2-40B4-BE49-F238E27FC236}">
                <a16:creationId xmlns:a16="http://schemas.microsoft.com/office/drawing/2014/main" id="{4B1F8ED3-5907-4EDC-8E18-81C6859C49C7}"/>
              </a:ext>
            </a:extLst>
          </p:cNvPr>
          <p:cNvPicPr/>
          <p:nvPr/>
        </p:nvPicPr>
        <p:blipFill>
          <a:blip r:embed="rId11" cstate="email">
            <a:extLst>
              <a:ext uri="{28A0092B-C50C-407E-A947-70E740481C1C}">
                <a14:useLocalDpi xmlns:a14="http://schemas.microsoft.com/office/drawing/2010/main" val="0"/>
              </a:ext>
            </a:extLst>
          </a:blip>
          <a:stretch>
            <a:fillRect/>
          </a:stretch>
        </p:blipFill>
        <p:spPr>
          <a:xfrm>
            <a:off x="7685167" y="2084886"/>
            <a:ext cx="1676400" cy="3654425"/>
          </a:xfrm>
          <a:prstGeom prst="rect">
            <a:avLst/>
          </a:prstGeom>
        </p:spPr>
      </p:pic>
      <p:pic>
        <p:nvPicPr>
          <p:cNvPr id="18" name="Picture 17">
            <a:extLst>
              <a:ext uri="{FF2B5EF4-FFF2-40B4-BE49-F238E27FC236}">
                <a16:creationId xmlns:a16="http://schemas.microsoft.com/office/drawing/2014/main" id="{18641B27-C0C7-4F9F-AAB5-4541D15287A3}"/>
              </a:ext>
            </a:extLst>
          </p:cNvPr>
          <p:cNvPicPr/>
          <p:nvPr/>
        </p:nvPicPr>
        <p:blipFill>
          <a:blip r:embed="rId12" cstate="email">
            <a:extLst>
              <a:ext uri="{28A0092B-C50C-407E-A947-70E740481C1C}">
                <a14:useLocalDpi xmlns:a14="http://schemas.microsoft.com/office/drawing/2010/main" val="0"/>
              </a:ext>
            </a:extLst>
          </a:blip>
          <a:stretch>
            <a:fillRect/>
          </a:stretch>
        </p:blipFill>
        <p:spPr>
          <a:xfrm>
            <a:off x="9361567" y="2084886"/>
            <a:ext cx="1676400" cy="3651250"/>
          </a:xfrm>
          <a:prstGeom prst="rect">
            <a:avLst/>
          </a:prstGeom>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BO2022-TA-FilePresentasi-H-2100018383-Salman-managementParkir" id="{124DC1BE-1529-4DD7-8F5E-B500D2F19336}" vid="{D8199002-AC5A-4006-9C6A-0991C218B0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PBO2022-TA-FilePresentasi-H-2100018383-Salman-managementParkir</Template>
  <TotalTime>1</TotalTime>
  <Words>310</Words>
  <Application>Microsoft Office PowerPoint</Application>
  <PresentationFormat>Widescreen</PresentationFormat>
  <Paragraphs>45</Paragraphs>
  <Slides>11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Times New Roman</vt:lpstr>
      <vt:lpstr>Calibri Light</vt:lpstr>
      <vt:lpstr>Montserrat</vt:lpstr>
      <vt:lpstr>Raleway</vt:lpstr>
      <vt:lpstr>Calibri</vt:lpstr>
      <vt:lpstr>Raleway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dwi cahyo</dc:creator>
  <cp:lastModifiedBy>dwi cahyo</cp:lastModifiedBy>
  <cp:revision>1</cp:revision>
  <dcterms:created xsi:type="dcterms:W3CDTF">2023-01-08T14:27:27Z</dcterms:created>
  <dcterms:modified xsi:type="dcterms:W3CDTF">2023-01-08T14:28:27Z</dcterms:modified>
</cp:coreProperties>
</file>